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3" r:id="rId5"/>
    <p:sldId id="264" r:id="rId6"/>
  </p:sldIdLst>
  <p:sldSz cx="25600025" cy="14400213"/>
  <p:notesSz cx="8229600" cy="82296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ial Unicode MS" panose="020B0604020202020204" charset="-128"/>
      <p:regular r:id="rId12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039" userDrawn="1">
          <p15:clr>
            <a:srgbClr val="A4A3A4"/>
          </p15:clr>
        </p15:guide>
        <p15:guide id="2" pos="67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5" autoAdjust="0"/>
  </p:normalViewPr>
  <p:slideViewPr>
    <p:cSldViewPr>
      <p:cViewPr varScale="1">
        <p:scale>
          <a:sx n="37" d="100"/>
          <a:sy n="37" d="100"/>
        </p:scale>
        <p:origin x="372" y="24"/>
      </p:cViewPr>
      <p:guideLst>
        <p:guide orient="horz" pos="5039"/>
        <p:guide pos="67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5F424-9259-4C8E-8217-9F1B064E951E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644650" y="1028700"/>
            <a:ext cx="4940300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822325" y="3960813"/>
            <a:ext cx="65849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356552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660900" y="7816850"/>
            <a:ext cx="3567113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DAC13-E5A5-424C-B294-6CE8AEB0E6F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83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Capítulo</a:t>
            </a:r>
            <a:r>
              <a:rPr lang="es-ES" sz="2800" b="1" spc="210" dirty="0" smtClean="0">
                <a:latin typeface="Arial Unicode MS"/>
                <a:cs typeface="Arial Unicode MS"/>
              </a:rPr>
              <a:t> </a:t>
            </a:r>
            <a:r>
              <a:rPr lang="es-ES" sz="2800" b="1" spc="-66" dirty="0" smtClean="0">
                <a:latin typeface="Arial Unicode MS"/>
                <a:cs typeface="Arial Unicode MS"/>
              </a:rPr>
              <a:t>1</a:t>
            </a:r>
          </a:p>
          <a:p>
            <a:pPr marL="16666" algn="just">
              <a:spcBef>
                <a:spcPts val="131"/>
              </a:spcBef>
            </a:pPr>
            <a:endParaRPr lang="es-ES" sz="2800" b="1" spc="-66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Elementos</a:t>
            </a:r>
            <a:r>
              <a:rPr lang="es-ES" sz="2800" b="1" spc="1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del</a:t>
            </a:r>
            <a:r>
              <a:rPr lang="es-ES" sz="2800" b="1" spc="19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197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190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energía</a:t>
            </a:r>
          </a:p>
          <a:p>
            <a:pPr marL="16666" algn="just">
              <a:spcBef>
                <a:spcPts val="131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1.1</a:t>
            </a:r>
            <a:r>
              <a:rPr lang="es-ES" sz="2800" b="1" spc="-12" dirty="0" smtClean="0">
                <a:latin typeface="Arial Unicode MS"/>
                <a:cs typeface="Arial Unicode MS"/>
              </a:rPr>
              <a:t> INTRODUCCIÓN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0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consta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grupo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elementos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trabajan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juntos,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incluyen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generación,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transmisión,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cargas.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uno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analiza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en</a:t>
            </a:r>
            <a:r>
              <a:rPr lang="es-ES" sz="2800" dirty="0" smtClean="0">
                <a:latin typeface="Arial Unicode MS"/>
                <a:cs typeface="Arial Unicode MS"/>
              </a:rPr>
              <a:t> las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siguientes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secciones.</a:t>
            </a:r>
          </a:p>
          <a:p>
            <a:pPr marL="16666" marR="6666" algn="just">
              <a:spcBef>
                <a:spcPts val="701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5832" lvl="1" algn="just">
              <a:spcBef>
                <a:spcPts val="131"/>
              </a:spcBef>
              <a:tabLst>
                <a:tab pos="212485" algn="l"/>
              </a:tabLst>
            </a:pPr>
            <a:r>
              <a:rPr lang="es-ES" sz="2800" b="1" spc="-40" dirty="0" smtClean="0">
                <a:latin typeface="Arial Unicode MS"/>
                <a:cs typeface="Arial Unicode MS"/>
              </a:rPr>
              <a:t>1.2 DESCRIPCIÓN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59" dirty="0" smtClean="0">
                <a:latin typeface="Arial Unicode MS"/>
                <a:cs typeface="Arial Unicode MS"/>
              </a:rPr>
              <a:t>GENERAL</a:t>
            </a:r>
            <a:r>
              <a:rPr lang="es-ES" sz="2800" b="1" spc="7" dirty="0" smtClean="0">
                <a:latin typeface="Arial Unicode MS"/>
                <a:cs typeface="Arial Unicode MS"/>
              </a:rPr>
              <a:t> </a:t>
            </a:r>
            <a:r>
              <a:rPr lang="es-ES" sz="2800" b="1" spc="-52" dirty="0" smtClean="0">
                <a:latin typeface="Arial Unicode MS"/>
                <a:cs typeface="Arial Unicode MS"/>
              </a:rPr>
              <a:t>DE</a:t>
            </a:r>
            <a:r>
              <a:rPr lang="es-ES" sz="2800" b="1" spc="7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UN</a:t>
            </a:r>
            <a:r>
              <a:rPr lang="es-ES" sz="2800" b="1" spc="7" dirty="0" smtClean="0">
                <a:latin typeface="Arial Unicode MS"/>
                <a:cs typeface="Arial Unicode MS"/>
              </a:rPr>
              <a:t> </a:t>
            </a:r>
            <a:r>
              <a:rPr lang="es-ES" sz="2800" b="1" spc="-46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7" dirty="0" smtClean="0">
                <a:latin typeface="Arial Unicode MS"/>
                <a:cs typeface="Arial Unicode MS"/>
              </a:rPr>
              <a:t> </a:t>
            </a:r>
            <a:r>
              <a:rPr lang="es-ES" sz="2800" b="1" spc="-52" dirty="0" smtClean="0">
                <a:latin typeface="Arial Unicode MS"/>
                <a:cs typeface="Arial Unicode MS"/>
              </a:rPr>
              <a:t>DE</a:t>
            </a:r>
            <a:r>
              <a:rPr lang="es-ES" sz="2800" b="1" spc="7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ENERGÍA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5832" lvl="2" algn="just">
              <a:spcBef>
                <a:spcPts val="985"/>
              </a:spcBef>
              <a:tabLst>
                <a:tab pos="435802" algn="l"/>
              </a:tabLst>
            </a:pPr>
            <a:r>
              <a:rPr lang="es-ES" sz="2800" b="1" dirty="0" smtClean="0">
                <a:latin typeface="Arial Unicode MS"/>
                <a:cs typeface="Arial Unicode MS"/>
              </a:rPr>
              <a:t>1.2.1 Generación</a:t>
            </a:r>
            <a:r>
              <a:rPr lang="es-ES" sz="2800" b="1" spc="144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144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energía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107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generación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convierte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forma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otra.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Ejemplos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latin typeface="Arial Unicode MS"/>
                <a:cs typeface="Arial Unicode MS"/>
              </a:rPr>
              <a:t>son: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514350" marR="6666" indent="-514350" algn="just">
              <a:spcBef>
                <a:spcPts val="780"/>
              </a:spcBef>
              <a:buFont typeface="+mj-lt"/>
              <a:buAutoNum type="arabicPeriod"/>
              <a:tabLst>
                <a:tab pos="146656" algn="l"/>
              </a:tabLst>
            </a:pP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Centrales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generación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térmica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combustibles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como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carbón,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petróleo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gas</a:t>
            </a:r>
            <a:r>
              <a:rPr lang="es-ES" sz="2800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queman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generar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electricidad.</a:t>
            </a:r>
            <a:endParaRPr lang="es-ES" sz="2800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89993" indent="-514350" algn="just">
              <a:buFont typeface="+mj-lt"/>
              <a:buAutoNum type="arabicPeriod"/>
              <a:tabLst>
                <a:tab pos="146656" algn="l"/>
              </a:tabLst>
            </a:pP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Estaciones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hidrogeneradoras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dependen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flujo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agua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través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ES" sz="2800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turbina</a:t>
            </a:r>
            <a:r>
              <a:rPr lang="es-ES" sz="2800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impulsar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lang="es-ES" sz="2800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514350" marR="386639" indent="-514350" algn="just">
              <a:buFont typeface="+mj-lt"/>
              <a:buAutoNum type="arabicPeriod"/>
              <a:tabLst>
                <a:tab pos="146656" algn="l"/>
              </a:tabLst>
            </a:pP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Estaciones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generación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nuclear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dependen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uranio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generar</a:t>
            </a:r>
            <a:r>
              <a:rPr lang="es-ES" sz="2800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electricidad</a:t>
            </a:r>
            <a:r>
              <a:rPr lang="es-ES" sz="2800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(combustible</a:t>
            </a:r>
            <a:r>
              <a:rPr lang="es-ES" sz="2800" spc="34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nuclear).</a:t>
            </a:r>
          </a:p>
          <a:p>
            <a:pPr marL="146656" marR="386639" indent="-146656" algn="just">
              <a:buAutoNum type="arabicPeriod"/>
              <a:tabLst>
                <a:tab pos="146656" algn="l"/>
              </a:tabLst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1.2.2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4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transmisión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4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transmisión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aéreas,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cables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subterráneos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66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transformadores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transfieren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generada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77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las</a:t>
            </a:r>
            <a:r>
              <a:rPr lang="es-ES" sz="2800" spc="-12" dirty="0" smtClean="0">
                <a:latin typeface="Arial Unicode MS"/>
                <a:cs typeface="Arial Unicode MS"/>
              </a:rPr>
              <a:t> cargas.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6666" marR="307477" indent="231649" algn="just" defTabSz="683259">
              <a:spcBef>
                <a:spcPts val="9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alto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reducir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pérdidas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durante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la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transferencia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1" dirty="0" smtClean="0">
                <a:latin typeface="Arial Unicode MS"/>
                <a:cs typeface="Arial Unicode MS"/>
              </a:rPr>
              <a:t> e</a:t>
            </a:r>
            <a:r>
              <a:rPr lang="es-ES" sz="2800" dirty="0" smtClean="0">
                <a:latin typeface="Arial Unicode MS"/>
                <a:cs typeface="Arial Unicode MS"/>
              </a:rPr>
              <a:t>nergía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cada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extremo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transmisión.</a:t>
            </a:r>
          </a:p>
          <a:p>
            <a:pPr marL="16666" marR="307477" indent="231649" algn="just">
              <a:spcBef>
                <a:spcPts val="91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1.2.3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distribución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5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red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aéreas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transmisión,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cables </a:t>
            </a:r>
            <a:r>
              <a:rPr lang="es-ES" sz="2800" dirty="0" smtClean="0">
                <a:latin typeface="Arial Unicode MS"/>
                <a:cs typeface="Arial Unicode MS"/>
              </a:rPr>
              <a:t>subterráneos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transformadores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llevan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pequeñas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cantidades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216" dirty="0" smtClean="0">
                <a:latin typeface="Arial Unicode MS"/>
                <a:cs typeface="Arial Unicode MS"/>
              </a:rPr>
              <a:t> </a:t>
            </a:r>
            <a:r>
              <a:rPr lang="es-ES" sz="2800" spc="-66" dirty="0" smtClean="0">
                <a:latin typeface="Arial Unicode MS"/>
                <a:cs typeface="Arial Unicode MS"/>
              </a:rPr>
              <a:t>a</a:t>
            </a:r>
            <a:r>
              <a:rPr lang="es-ES" sz="2800" dirty="0" smtClean="0">
                <a:latin typeface="Arial Unicode MS"/>
                <a:cs typeface="Arial Unicode MS"/>
              </a:rPr>
              <a:t> cargas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medio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bajo.</a:t>
            </a:r>
          </a:p>
          <a:p>
            <a:pPr marL="16666" marR="6666" algn="just">
              <a:spcBef>
                <a:spcPts val="755"/>
              </a:spcBef>
            </a:pPr>
            <a:endParaRPr lang="es-ES" sz="2800" b="1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1.2.4 </a:t>
            </a:r>
            <a:r>
              <a:rPr lang="es-ES" sz="2800" b="1" spc="-12" dirty="0" smtClean="0">
                <a:latin typeface="Arial Unicode MS"/>
                <a:cs typeface="Arial Unicode MS"/>
              </a:rPr>
              <a:t>Cargas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9162" algn="just">
              <a:spcBef>
                <a:spcPts val="70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definen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artículos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consumen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electricidad,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hogares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66" dirty="0" smtClean="0">
                <a:latin typeface="Arial Unicode MS"/>
                <a:cs typeface="Arial Unicode MS"/>
              </a:rPr>
              <a:t>y</a:t>
            </a:r>
            <a:r>
              <a:rPr lang="es-ES" sz="2800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fábricas.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16666" marR="6666" algn="just">
              <a:lnSpc>
                <a:spcPts val="1742"/>
              </a:lnSpc>
              <a:spcBef>
                <a:spcPts val="755"/>
              </a:spcBef>
            </a:pPr>
            <a:endParaRPr lang="es-ES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AC13-E5A5-424C-B294-6CE8AEB0E6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33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33" lvl="1" algn="just">
              <a:tabLst>
                <a:tab pos="254148" algn="l"/>
              </a:tabLst>
            </a:pPr>
            <a:r>
              <a:rPr lang="es-ES" sz="2800" b="1" spc="-52" dirty="0" smtClean="0">
                <a:latin typeface="Arial Unicode MS"/>
                <a:cs typeface="Arial Unicode MS"/>
              </a:rPr>
              <a:t>1.3 TENSIONES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59" dirty="0" smtClean="0">
                <a:latin typeface="Arial Unicode MS"/>
                <a:cs typeface="Arial Unicode MS"/>
              </a:rPr>
              <a:t>DEL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SISTEMA</a:t>
            </a:r>
          </a:p>
          <a:p>
            <a:pPr marL="15833" lvl="1" algn="just">
              <a:tabLst>
                <a:tab pos="254148" algn="l"/>
              </a:tabLst>
            </a:pPr>
            <a:endParaRPr lang="es-ES" sz="2800" b="1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082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difieren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país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otro,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embargo,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clasificación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es: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262703" marR="1490724" algn="just" defTabSz="775436">
              <a:spcBef>
                <a:spcPts val="75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generación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oscilan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12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72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33</a:t>
            </a:r>
            <a:r>
              <a:rPr lang="es-ES" sz="2800" spc="66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kV</a:t>
            </a:r>
            <a:r>
              <a:rPr lang="es-ES" sz="2800" dirty="0" smtClean="0">
                <a:latin typeface="Arial Unicode MS"/>
                <a:cs typeface="Arial Unicode MS"/>
              </a:rPr>
              <a:t>. </a:t>
            </a:r>
          </a:p>
          <a:p>
            <a:pPr marL="262703" marR="1490724" algn="just" defTabSz="775436">
              <a:spcBef>
                <a:spcPts val="755"/>
              </a:spcBef>
            </a:pPr>
            <a:r>
              <a:rPr lang="es-ES" sz="2800" spc="-33" dirty="0" smtClean="0">
                <a:latin typeface="Arial Unicode MS"/>
                <a:cs typeface="Arial Unicode MS"/>
              </a:rPr>
              <a:t>Los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voltaje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transmisión oscilan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110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800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kV</a:t>
            </a:r>
            <a:r>
              <a:rPr lang="es-ES" sz="2800" dirty="0" smtClean="0">
                <a:latin typeface="Arial Unicode MS"/>
                <a:cs typeface="Arial Unicode MS"/>
              </a:rPr>
              <a:t>.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</a:p>
          <a:p>
            <a:pPr marL="262703" marR="1490724" algn="just" defTabSz="775436">
              <a:spcBef>
                <a:spcPts val="755"/>
              </a:spcBef>
            </a:pPr>
            <a:r>
              <a:rPr lang="es-ES" sz="2800" spc="-33" dirty="0" smtClean="0">
                <a:latin typeface="Arial Unicode MS"/>
                <a:cs typeface="Arial Unicode MS"/>
              </a:rPr>
              <a:t>Los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niveles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tensión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 distribución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oscilan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4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35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err="1" smtClean="0">
                <a:latin typeface="Arial Unicode MS"/>
                <a:cs typeface="Arial Unicode MS"/>
              </a:rPr>
              <a:t>kV</a:t>
            </a:r>
            <a:r>
              <a:rPr lang="es-ES" sz="2800" spc="-33" dirty="0" smtClean="0">
                <a:latin typeface="Arial Unicode MS"/>
                <a:cs typeface="Arial Unicode MS"/>
              </a:rPr>
              <a:t>.</a:t>
            </a:r>
          </a:p>
          <a:p>
            <a:pPr marL="262703" marR="1490724" algn="just" defTabSz="775436">
              <a:spcBef>
                <a:spcPts val="75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10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5832" lvl="1" algn="just">
              <a:tabLst>
                <a:tab pos="239982" algn="l"/>
              </a:tabLst>
            </a:pPr>
            <a:r>
              <a:rPr lang="es-ES" sz="2800" b="1" spc="-40" dirty="0" smtClean="0">
                <a:latin typeface="Arial Unicode MS"/>
                <a:cs typeface="Arial Unicode MS"/>
              </a:rPr>
              <a:t>1.4 COMPONENTES</a:t>
            </a:r>
            <a:r>
              <a:rPr lang="es-ES" sz="2800" b="1" spc="-12" dirty="0" smtClean="0">
                <a:latin typeface="Arial Unicode MS"/>
                <a:cs typeface="Arial Unicode MS"/>
              </a:rPr>
              <a:t> </a:t>
            </a:r>
            <a:r>
              <a:rPr lang="es-ES" sz="2800" b="1" spc="-52" dirty="0" smtClean="0">
                <a:latin typeface="Arial Unicode MS"/>
                <a:cs typeface="Arial Unicode MS"/>
              </a:rPr>
              <a:t>DEL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46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66" dirty="0" smtClean="0">
                <a:latin typeface="Arial Unicode MS"/>
                <a:cs typeface="Arial Unicode MS"/>
              </a:rPr>
              <a:t>DE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POTENCIA</a:t>
            </a:r>
          </a:p>
          <a:p>
            <a:pPr marL="15832" lvl="1" algn="just">
              <a:tabLst>
                <a:tab pos="239982" algn="l"/>
              </a:tabLst>
            </a:pPr>
            <a:endParaRPr lang="es-ES" sz="2800" b="1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161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compone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varios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componentes.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latin typeface="Arial Unicode MS"/>
                <a:cs typeface="Arial Unicode MS"/>
              </a:rPr>
              <a:t>son:</a:t>
            </a:r>
          </a:p>
          <a:p>
            <a:pPr marL="16666" algn="just">
              <a:spcBef>
                <a:spcPts val="1161"/>
              </a:spcBef>
            </a:pP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15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Generadores</a:t>
            </a:r>
            <a:r>
              <a:rPr lang="es-ES" sz="2800" b="1" spc="18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18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generan</a:t>
            </a:r>
            <a:r>
              <a:rPr lang="es-ES" sz="2800" b="1" spc="18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ES" sz="2800" b="1" spc="18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eléctrica.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marR="34997" indent="-207397" algn="just">
              <a:spcBef>
                <a:spcPts val="99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cambian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niveles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requisitos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sistema.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34997" indent="-207397" algn="just">
              <a:spcBef>
                <a:spcPts val="99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Interruptores que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abren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cierran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condiciones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normales</a:t>
            </a:r>
            <a:r>
              <a:rPr lang="es-ES" sz="2800" b="1" spc="15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anormales.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93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Reactores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condensadores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derivación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compensación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la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transmisión.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marR="453299" indent="-207397" algn="just">
              <a:spcBef>
                <a:spcPts val="12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descargadores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sobretensión</a:t>
            </a:r>
            <a:r>
              <a:rPr lang="es-ES" sz="28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proteger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primario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sobretensiones. </a:t>
            </a:r>
          </a:p>
          <a:p>
            <a:pPr marL="455712" marR="453299" indent="-207397" algn="just">
              <a:spcBef>
                <a:spcPts val="12"/>
              </a:spcBef>
              <a:buFont typeface="Wingdings" panose="05000000000000000000" pitchFamily="2" charset="2"/>
              <a:buChar char="q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detectar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cualquier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disparar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interruptores para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aislar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parte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defectuosa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2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mantener</a:t>
            </a:r>
            <a:r>
              <a:rPr lang="es-ES" sz="2800" b="1" spc="13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partes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buen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estado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funcionando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condiciones</a:t>
            </a:r>
            <a:r>
              <a:rPr lang="es-ES" sz="2800" b="1" spc="13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normales.</a:t>
            </a:r>
            <a:endParaRPr lang="es-ES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subestaciones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son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nodos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varias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transmisión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o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1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distribución</a:t>
            </a:r>
            <a:r>
              <a:rPr lang="es-ES" sz="2800" b="1" spc="11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lang="es-ES" sz="2800" b="1" spc="3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308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potencia.</a:t>
            </a:r>
          </a:p>
          <a:p>
            <a:pPr marL="45512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 barras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son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conductores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pesados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recolectan</a:t>
            </a:r>
            <a:r>
              <a:rPr lang="es-ES" sz="2800" b="1" spc="8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distribuyen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ES" sz="2800" b="1" spc="9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diferentes</a:t>
            </a:r>
            <a:r>
              <a:rPr lang="es-ES" sz="28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componentes</a:t>
            </a:r>
            <a:r>
              <a:rPr lang="es-ES" sz="28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 si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stema.</a:t>
            </a:r>
          </a:p>
          <a:p>
            <a:pPr marL="45512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248315" algn="just">
              <a:spcBef>
                <a:spcPts val="597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Todos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energía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simplificado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8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1.1</a:t>
            </a:r>
            <a:r>
              <a:rPr lang="es-ES" sz="2800" spc="-26" dirty="0" smtClean="0">
                <a:latin typeface="Arial Unicode MS"/>
                <a:cs typeface="Arial Unicode MS"/>
              </a:rPr>
              <a:t>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AC13-E5A5-424C-B294-6CE8AEB0E6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4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marR="1235742" lvl="1" algn="just">
              <a:spcBef>
                <a:spcPts val="7"/>
              </a:spcBef>
              <a:tabLst>
                <a:tab pos="267480" algn="l"/>
              </a:tabLst>
            </a:pPr>
            <a:r>
              <a:rPr lang="es-AR" sz="2800" b="1" spc="-46" dirty="0" smtClean="0">
                <a:latin typeface="Arial Unicode MS"/>
                <a:cs typeface="Arial Unicode MS"/>
              </a:rPr>
              <a:t>1.5 NÚMEROS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138" dirty="0" smtClean="0">
                <a:latin typeface="Arial Unicode MS"/>
                <a:cs typeface="Arial Unicode MS"/>
              </a:rPr>
              <a:t>Y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40" dirty="0" smtClean="0">
                <a:latin typeface="Arial Unicode MS"/>
                <a:cs typeface="Arial Unicode MS"/>
              </a:rPr>
              <a:t>FUNCIONES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78" dirty="0" smtClean="0">
                <a:latin typeface="Arial Unicode MS"/>
                <a:cs typeface="Arial Unicode MS"/>
              </a:rPr>
              <a:t>DE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40" dirty="0" smtClean="0">
                <a:latin typeface="Arial Unicode MS"/>
                <a:cs typeface="Arial Unicode MS"/>
              </a:rPr>
              <a:t>DISPOSITIVOS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91" dirty="0" smtClean="0">
                <a:latin typeface="Arial Unicode MS"/>
                <a:cs typeface="Arial Unicode MS"/>
              </a:rPr>
              <a:t>IEEE </a:t>
            </a:r>
            <a:r>
              <a:rPr lang="es-AR" sz="2800" b="1" spc="-46" dirty="0" smtClean="0">
                <a:latin typeface="Arial Unicode MS"/>
                <a:cs typeface="Arial Unicode MS"/>
              </a:rPr>
              <a:t>PARA </a:t>
            </a:r>
            <a:r>
              <a:rPr lang="es-AR" sz="2800" b="1" spc="-66" dirty="0" smtClean="0">
                <a:latin typeface="Arial Unicode MS"/>
                <a:cs typeface="Arial Unicode MS"/>
              </a:rPr>
              <a:t>APARATOS</a:t>
            </a:r>
            <a:r>
              <a:rPr lang="es-AR" sz="2800" b="1" spc="-12" dirty="0" smtClean="0">
                <a:latin typeface="Arial Unicode MS"/>
                <a:cs typeface="Arial Unicode MS"/>
              </a:rPr>
              <a:t> </a:t>
            </a:r>
            <a:r>
              <a:rPr lang="es-AR" sz="2800" b="1" spc="-78" dirty="0" smtClean="0">
                <a:latin typeface="Arial Unicode MS"/>
                <a:cs typeface="Arial Unicode MS"/>
              </a:rPr>
              <a:t>DE</a:t>
            </a:r>
            <a:r>
              <a:rPr lang="es-AR" sz="2800" b="1" spc="-7" dirty="0" smtClean="0">
                <a:latin typeface="Arial Unicode MS"/>
                <a:cs typeface="Arial Unicode MS"/>
              </a:rPr>
              <a:t> </a:t>
            </a:r>
            <a:r>
              <a:rPr lang="es-AR" sz="2800" b="1" spc="-12" dirty="0" smtClean="0">
                <a:latin typeface="Arial Unicode MS"/>
                <a:cs typeface="Arial Unicode MS"/>
              </a:rPr>
              <a:t>CONMUTACIÓN</a:t>
            </a:r>
          </a:p>
          <a:p>
            <a:pPr marL="16666" marR="1235742" lvl="1" algn="just">
              <a:spcBef>
                <a:spcPts val="7"/>
              </a:spcBef>
              <a:tabLst>
                <a:tab pos="267480" algn="l"/>
              </a:tabLst>
            </a:pP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8332" algn="just">
              <a:spcBef>
                <a:spcPts val="74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dispositivos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equipos</a:t>
            </a:r>
            <a:r>
              <a:rPr lang="es-AR" sz="2800" spc="14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conmutación</a:t>
            </a:r>
            <a:r>
              <a:rPr lang="es-AR" sz="2800" spc="14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denominan</a:t>
            </a:r>
            <a:r>
              <a:rPr lang="es-AR" sz="2800" spc="14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números,</a:t>
            </a:r>
            <a:r>
              <a:rPr lang="es-AR" sz="2800" spc="14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 smtClean="0">
                <a:latin typeface="Arial Unicode MS"/>
                <a:cs typeface="Arial Unicode MS"/>
              </a:rPr>
              <a:t>acuerdo</a:t>
            </a:r>
            <a:r>
              <a:rPr lang="es-AR" sz="2800" dirty="0" smtClean="0">
                <a:latin typeface="Arial Unicode MS"/>
                <a:cs typeface="Arial Unicode MS"/>
              </a:rPr>
              <a:t> con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funciones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realizan.</a:t>
            </a:r>
            <a:r>
              <a:rPr lang="es-AR" sz="2800" spc="99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Estos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basan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9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</a:t>
            </a:r>
            <a:r>
              <a:rPr lang="es-AR" sz="2800" spc="99" dirty="0" smtClean="0">
                <a:latin typeface="Arial Unicode MS"/>
                <a:cs typeface="Arial Unicode MS"/>
              </a:rPr>
              <a:t> </a:t>
            </a:r>
            <a:r>
              <a:rPr lang="es-AR" sz="2800" spc="-26" dirty="0" smtClean="0">
                <a:latin typeface="Arial Unicode MS"/>
                <a:cs typeface="Arial Unicode MS"/>
              </a:rPr>
              <a:t>sido</a:t>
            </a:r>
            <a:r>
              <a:rPr lang="es-AR" sz="2800" dirty="0" smtClean="0">
                <a:latin typeface="Arial Unicode MS"/>
                <a:cs typeface="Arial Unicode MS"/>
              </a:rPr>
              <a:t> adoptado</a:t>
            </a:r>
            <a:r>
              <a:rPr lang="es-AR" sz="2800" spc="21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como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estándar</a:t>
            </a:r>
            <a:r>
              <a:rPr lang="es-AR" sz="2800" spc="21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dirty="0" err="1" smtClean="0">
                <a:latin typeface="Arial Unicode MS"/>
                <a:cs typeface="Arial Unicode MS"/>
              </a:rPr>
              <a:t>aparamenta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automática</a:t>
            </a:r>
            <a:r>
              <a:rPr lang="es-AR" sz="2800" spc="21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por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21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Instituto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224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 smtClean="0">
                <a:latin typeface="Arial Unicode MS"/>
                <a:cs typeface="Arial Unicode MS"/>
              </a:rPr>
              <a:t>Ingenieros</a:t>
            </a:r>
            <a:r>
              <a:rPr lang="es-AR" sz="2800" dirty="0" smtClean="0">
                <a:latin typeface="Arial Unicode MS"/>
                <a:cs typeface="Arial Unicode MS"/>
              </a:rPr>
              <a:t> Eléctricos</a:t>
            </a:r>
            <a:r>
              <a:rPr lang="es-AR" sz="2800" spc="8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Electrónicos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spc="-52" dirty="0" smtClean="0">
                <a:latin typeface="Arial Unicode MS"/>
                <a:cs typeface="Arial Unicode MS"/>
              </a:rPr>
              <a:t>(IEEE).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 smtClean="0">
                <a:latin typeface="Arial Unicode MS"/>
                <a:cs typeface="Arial Unicode MS"/>
              </a:rPr>
              <a:t>Este</a:t>
            </a:r>
            <a:r>
              <a:rPr lang="es-AR" sz="2800" spc="8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diagramas</a:t>
            </a:r>
            <a:r>
              <a:rPr lang="es-AR" sz="2800" spc="86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conexión,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1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 smtClean="0">
                <a:latin typeface="Arial Unicode MS"/>
                <a:cs typeface="Arial Unicode MS"/>
              </a:rPr>
              <a:t>libros</a:t>
            </a:r>
            <a:r>
              <a:rPr lang="es-AR" sz="2800" dirty="0" smtClean="0">
                <a:latin typeface="Arial Unicode MS"/>
                <a:cs typeface="Arial Unicode MS"/>
              </a:rPr>
              <a:t> de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instrucciones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25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especificaciones.</a:t>
            </a:r>
            <a:r>
              <a:rPr lang="es-AR" sz="2800" spc="125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estándar</a:t>
            </a:r>
            <a:r>
              <a:rPr lang="es-AR" sz="2800" spc="125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25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refieren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18" dirty="0" smtClean="0">
                <a:latin typeface="Arial Unicode MS"/>
                <a:cs typeface="Arial Unicode MS"/>
              </a:rPr>
              <a:t> </a:t>
            </a:r>
            <a:r>
              <a:rPr lang="es-AR" sz="2800" spc="-33" dirty="0" smtClean="0">
                <a:latin typeface="Arial Unicode MS"/>
                <a:cs typeface="Arial Unicode MS"/>
              </a:rPr>
              <a:t>las</a:t>
            </a:r>
            <a:r>
              <a:rPr lang="es-AR" sz="2800" dirty="0" smtClean="0">
                <a:latin typeface="Arial Unicode MS"/>
                <a:cs typeface="Arial Unicode MS"/>
              </a:rPr>
              <a:t> funciones</a:t>
            </a:r>
            <a:r>
              <a:rPr lang="es-AR" sz="2800" spc="150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del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dispositivo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componentes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del</a:t>
            </a:r>
            <a:r>
              <a:rPr lang="es-AR" sz="2800" spc="150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tablero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son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57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 smtClean="0">
                <a:latin typeface="Arial Unicode MS"/>
                <a:cs typeface="Arial Unicode MS"/>
              </a:rPr>
              <a:t>siguientes.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AC13-E5A5-424C-B294-6CE8AEB0E6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7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0003" y="4464072"/>
            <a:ext cx="1450668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60008" y="8064123"/>
            <a:ext cx="1194667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57619" y="4526881"/>
            <a:ext cx="12551460" cy="212046"/>
          </a:xfrm>
        </p:spPr>
        <p:txBody>
          <a:bodyPr lIns="0" tIns="0" rIns="0" bIns="0"/>
          <a:lstStyle>
            <a:lvl1pPr>
              <a:defRPr sz="1378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53337" y="3312055"/>
            <a:ext cx="742400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789346" y="3312055"/>
            <a:ext cx="742400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2"/>
            <a:ext cx="1242436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57619" y="4526882"/>
            <a:ext cx="12551460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02674" y="13392204"/>
            <a:ext cx="5461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53335" y="13392204"/>
            <a:ext cx="3925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288012" y="13392204"/>
            <a:ext cx="3925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9956">
        <a:defRPr>
          <a:latin typeface="+mn-lt"/>
          <a:ea typeface="+mn-ea"/>
          <a:cs typeface="+mn-cs"/>
        </a:defRPr>
      </a:lvl2pPr>
      <a:lvl3pPr marL="1199912">
        <a:defRPr>
          <a:latin typeface="+mn-lt"/>
          <a:ea typeface="+mn-ea"/>
          <a:cs typeface="+mn-cs"/>
        </a:defRPr>
      </a:lvl3pPr>
      <a:lvl4pPr marL="1799866">
        <a:defRPr>
          <a:latin typeface="+mn-lt"/>
          <a:ea typeface="+mn-ea"/>
          <a:cs typeface="+mn-cs"/>
        </a:defRPr>
      </a:lvl4pPr>
      <a:lvl5pPr marL="2399823">
        <a:defRPr>
          <a:latin typeface="+mn-lt"/>
          <a:ea typeface="+mn-ea"/>
          <a:cs typeface="+mn-cs"/>
        </a:defRPr>
      </a:lvl5pPr>
      <a:lvl6pPr marL="2999779">
        <a:defRPr>
          <a:latin typeface="+mn-lt"/>
          <a:ea typeface="+mn-ea"/>
          <a:cs typeface="+mn-cs"/>
        </a:defRPr>
      </a:lvl6pPr>
      <a:lvl7pPr marL="3599735">
        <a:defRPr>
          <a:latin typeface="+mn-lt"/>
          <a:ea typeface="+mn-ea"/>
          <a:cs typeface="+mn-cs"/>
        </a:defRPr>
      </a:lvl7pPr>
      <a:lvl8pPr marL="4199690">
        <a:defRPr>
          <a:latin typeface="+mn-lt"/>
          <a:ea typeface="+mn-ea"/>
          <a:cs typeface="+mn-cs"/>
        </a:defRPr>
      </a:lvl8pPr>
      <a:lvl9pPr marL="479964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9956">
        <a:defRPr>
          <a:latin typeface="+mn-lt"/>
          <a:ea typeface="+mn-ea"/>
          <a:cs typeface="+mn-cs"/>
        </a:defRPr>
      </a:lvl2pPr>
      <a:lvl3pPr marL="1199912">
        <a:defRPr>
          <a:latin typeface="+mn-lt"/>
          <a:ea typeface="+mn-ea"/>
          <a:cs typeface="+mn-cs"/>
        </a:defRPr>
      </a:lvl3pPr>
      <a:lvl4pPr marL="1799866">
        <a:defRPr>
          <a:latin typeface="+mn-lt"/>
          <a:ea typeface="+mn-ea"/>
          <a:cs typeface="+mn-cs"/>
        </a:defRPr>
      </a:lvl4pPr>
      <a:lvl5pPr marL="2399823">
        <a:defRPr>
          <a:latin typeface="+mn-lt"/>
          <a:ea typeface="+mn-ea"/>
          <a:cs typeface="+mn-cs"/>
        </a:defRPr>
      </a:lvl5pPr>
      <a:lvl6pPr marL="2999779">
        <a:defRPr>
          <a:latin typeface="+mn-lt"/>
          <a:ea typeface="+mn-ea"/>
          <a:cs typeface="+mn-cs"/>
        </a:defRPr>
      </a:lvl6pPr>
      <a:lvl7pPr marL="3599735">
        <a:defRPr>
          <a:latin typeface="+mn-lt"/>
          <a:ea typeface="+mn-ea"/>
          <a:cs typeface="+mn-cs"/>
        </a:defRPr>
      </a:lvl7pPr>
      <a:lvl8pPr marL="4199690">
        <a:defRPr>
          <a:latin typeface="+mn-lt"/>
          <a:ea typeface="+mn-ea"/>
          <a:cs typeface="+mn-cs"/>
        </a:defRPr>
      </a:lvl8pPr>
      <a:lvl9pPr marL="479964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86100" y="5651522"/>
            <a:ext cx="8849053" cy="2847413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marR="6666" algn="ctr">
              <a:lnSpc>
                <a:spcPct val="127899"/>
              </a:lnSpc>
              <a:spcBef>
                <a:spcPts val="131"/>
              </a:spcBef>
            </a:pPr>
            <a:r>
              <a:rPr lang="es-AR"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Aspectos prácticos de la</a:t>
            </a:r>
            <a:r>
              <a:rPr lang="es-AR" sz="479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</a:t>
            </a:r>
            <a:r>
              <a:rPr sz="479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uesta</a:t>
            </a:r>
            <a:r>
              <a:rPr sz="4790" b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sz="479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servicio</a:t>
            </a:r>
            <a:r>
              <a:rPr sz="479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del</a:t>
            </a:r>
            <a:r>
              <a:rPr sz="479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sistema</a:t>
            </a:r>
            <a:r>
              <a:rPr sz="4790" b="1" spc="1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4790" b="1" spc="1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spc="-1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potencia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y</a:t>
            </a:r>
            <a:r>
              <a:rPr sz="4790" b="1" spc="5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relés</a:t>
            </a:r>
            <a:r>
              <a:rPr sz="4790" b="1" spc="5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de</a:t>
            </a:r>
            <a:r>
              <a:rPr sz="4790" b="1" spc="6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sz="4790" b="1" spc="-1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protección</a:t>
            </a:r>
            <a:endParaRPr sz="479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012" y="494506"/>
            <a:ext cx="24384000" cy="13024493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algn="just">
              <a:spcBef>
                <a:spcPts val="131"/>
              </a:spcBef>
            </a:pPr>
            <a:r>
              <a:rPr sz="2800" b="1" dirty="0" err="1">
                <a:latin typeface="Arial Unicode MS"/>
                <a:cs typeface="Arial Unicode MS"/>
              </a:rPr>
              <a:t>Capítulo</a:t>
            </a:r>
            <a:r>
              <a:rPr sz="2800" b="1" spc="210" dirty="0">
                <a:latin typeface="Arial Unicode MS"/>
                <a:cs typeface="Arial Unicode MS"/>
              </a:rPr>
              <a:t> </a:t>
            </a:r>
            <a:r>
              <a:rPr sz="2800" b="1" spc="-66" dirty="0">
                <a:latin typeface="Arial Unicode MS"/>
                <a:cs typeface="Arial Unicode MS"/>
              </a:rPr>
              <a:t>1</a:t>
            </a:r>
            <a:endParaRPr lang="es-AR" sz="2800" b="1" spc="-66" dirty="0">
              <a:latin typeface="Arial Unicode MS"/>
              <a:cs typeface="Arial Unicode MS"/>
            </a:endParaRPr>
          </a:p>
          <a:p>
            <a:pPr algn="just">
              <a:spcBef>
                <a:spcPts val="131"/>
              </a:spcBef>
            </a:pPr>
            <a:endParaRPr lang="es-AR" sz="2800" b="1" spc="-66" dirty="0">
              <a:latin typeface="Arial Unicode MS"/>
              <a:cs typeface="Arial Unicode MS"/>
            </a:endParaRPr>
          </a:p>
          <a:p>
            <a:pPr algn="just">
              <a:spcBef>
                <a:spcPts val="131"/>
              </a:spcBef>
            </a:pPr>
            <a:r>
              <a:rPr lang="es-AR" sz="2800" b="1" dirty="0">
                <a:latin typeface="Arial Unicode MS"/>
                <a:cs typeface="Arial Unicode MS"/>
              </a:rPr>
              <a:t>Elementos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del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sistema</a:t>
            </a:r>
            <a:r>
              <a:rPr lang="es-AR" sz="2800" b="1" spc="197" dirty="0">
                <a:latin typeface="Arial Unicode MS"/>
                <a:cs typeface="Arial Unicode MS"/>
              </a:rPr>
              <a:t> </a:t>
            </a:r>
            <a:r>
              <a:rPr lang="es-AR" sz="2800" b="1" dirty="0">
                <a:latin typeface="Arial Unicode MS"/>
                <a:cs typeface="Arial Unicode MS"/>
              </a:rPr>
              <a:t>de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energía</a:t>
            </a:r>
          </a:p>
          <a:p>
            <a:pPr algn="just">
              <a:spcBef>
                <a:spcPts val="131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1.1</a:t>
            </a:r>
            <a:r>
              <a:rPr lang="es-AR" sz="2800" b="1" spc="-12" dirty="0">
                <a:latin typeface="Arial Unicode MS"/>
                <a:cs typeface="Arial Unicode MS"/>
              </a:rPr>
              <a:t> INTRODUCCIÓN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R="6666" algn="just">
              <a:spcBef>
                <a:spcPts val="70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energía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consta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grupo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elementos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trabajan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juntos,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que</a:t>
            </a:r>
            <a:r>
              <a:rPr lang="es-AR" sz="2800" dirty="0" smtClean="0">
                <a:latin typeface="Arial Unicode MS"/>
                <a:cs typeface="Arial Unicode MS"/>
              </a:rPr>
              <a:t> incluyen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generación,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transmisión,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distribución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cargas.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Cada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uno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analiza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en</a:t>
            </a:r>
            <a:r>
              <a:rPr lang="es-AR" sz="2800" dirty="0" smtClean="0">
                <a:latin typeface="Arial Unicode MS"/>
                <a:cs typeface="Arial Unicode MS"/>
              </a:rPr>
              <a:t> las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siguientes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secciones.</a:t>
            </a:r>
          </a:p>
          <a:p>
            <a:pPr marR="6666" algn="just">
              <a:spcBef>
                <a:spcPts val="701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lvl="1" algn="just">
              <a:spcBef>
                <a:spcPts val="131"/>
              </a:spcBef>
              <a:tabLst>
                <a:tab pos="212485" algn="l"/>
              </a:tabLst>
            </a:pPr>
            <a:r>
              <a:rPr lang="es-AR" sz="2800" b="1" spc="-40" dirty="0">
                <a:latin typeface="Arial Unicode MS"/>
                <a:cs typeface="Arial Unicode MS"/>
              </a:rPr>
              <a:t>1.2 DESCRIPCIÓN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59" dirty="0">
                <a:latin typeface="Arial Unicode MS"/>
                <a:cs typeface="Arial Unicode MS"/>
              </a:rPr>
              <a:t>GENERAL</a:t>
            </a:r>
            <a:r>
              <a:rPr lang="es-AR" sz="2800" b="1" spc="7" dirty="0">
                <a:latin typeface="Arial Unicode MS"/>
                <a:cs typeface="Arial Unicode MS"/>
              </a:rPr>
              <a:t> </a:t>
            </a:r>
            <a:r>
              <a:rPr lang="es-AR" sz="2800" b="1" spc="-52" dirty="0">
                <a:latin typeface="Arial Unicode MS"/>
                <a:cs typeface="Arial Unicode MS"/>
              </a:rPr>
              <a:t>DE</a:t>
            </a:r>
            <a:r>
              <a:rPr lang="es-AR" sz="2800" b="1" spc="7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UN</a:t>
            </a:r>
            <a:r>
              <a:rPr lang="es-AR" sz="2800" b="1" spc="7" dirty="0">
                <a:latin typeface="Arial Unicode MS"/>
                <a:cs typeface="Arial Unicode MS"/>
              </a:rPr>
              <a:t> </a:t>
            </a:r>
            <a:r>
              <a:rPr lang="es-AR" sz="2800" b="1" spc="-46" dirty="0">
                <a:latin typeface="Arial Unicode MS"/>
                <a:cs typeface="Arial Unicode MS"/>
              </a:rPr>
              <a:t>SISTEMA</a:t>
            </a:r>
            <a:r>
              <a:rPr lang="es-AR" sz="2800" b="1" spc="7" dirty="0">
                <a:latin typeface="Arial Unicode MS"/>
                <a:cs typeface="Arial Unicode MS"/>
              </a:rPr>
              <a:t> </a:t>
            </a:r>
            <a:r>
              <a:rPr lang="es-AR" sz="2800" b="1" spc="-52" dirty="0">
                <a:latin typeface="Arial Unicode MS"/>
                <a:cs typeface="Arial Unicode MS"/>
              </a:rPr>
              <a:t>DE</a:t>
            </a:r>
            <a:r>
              <a:rPr lang="es-AR" sz="2800" b="1" spc="7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ENERGÍA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lvl="2" algn="just">
              <a:spcBef>
                <a:spcPts val="985"/>
              </a:spcBef>
              <a:tabLst>
                <a:tab pos="435802" algn="l"/>
              </a:tabLst>
            </a:pPr>
            <a:r>
              <a:rPr lang="es-AR" sz="2800" b="1" dirty="0" smtClean="0">
                <a:latin typeface="Arial Unicode MS"/>
                <a:cs typeface="Arial Unicode MS"/>
              </a:rPr>
              <a:t>1.2.1 Generación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energía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algn="just">
              <a:spcBef>
                <a:spcPts val="1107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generación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energía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convierte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energía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forma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otra.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Ejemplos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latin typeface="Arial Unicode MS"/>
                <a:cs typeface="Arial Unicode MS"/>
              </a:rPr>
              <a:t>son: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R="6666" algn="just">
              <a:spcBef>
                <a:spcPts val="780"/>
              </a:spcBef>
              <a:buFont typeface="+mj-lt"/>
              <a:buAutoNum type="arabicPeriod"/>
              <a:tabLst>
                <a:tab pos="146656" algn="l"/>
              </a:tabLst>
            </a:pP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Centrales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generación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térmica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combustibles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como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carbón,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petróleo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gas</a:t>
            </a:r>
            <a:r>
              <a:rPr lang="es-AR" sz="2800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AR" sz="2800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lang="es-AR" sz="2800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queman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generar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0C0"/>
                </a:solidFill>
                <a:latin typeface="Arial Unicode MS"/>
                <a:cs typeface="Arial Unicode MS"/>
              </a:rPr>
              <a:t>electricidad.</a:t>
            </a:r>
            <a:endParaRPr lang="es-AR" sz="2800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R="89993" algn="just">
              <a:buFont typeface="+mj-lt"/>
              <a:buAutoNum type="arabicPeriod"/>
              <a:tabLst>
                <a:tab pos="146656" algn="l"/>
              </a:tabLst>
            </a:pP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Estaciones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hidrogeneradoras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dependen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flujo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agua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través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una</a:t>
            </a:r>
            <a:r>
              <a:rPr lang="es-AR" sz="2800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turbina</a:t>
            </a:r>
            <a:r>
              <a:rPr lang="es-AR" sz="2800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AR" sz="2800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impulsar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0C0"/>
                </a:solidFill>
                <a:latin typeface="Arial Unicode MS"/>
                <a:cs typeface="Arial Unicode MS"/>
              </a:rPr>
              <a:t>generador.</a:t>
            </a:r>
            <a:endParaRPr lang="es-AR" sz="2800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R="386639" algn="just">
              <a:buFont typeface="+mj-lt"/>
              <a:buAutoNum type="arabicPeriod"/>
              <a:tabLst>
                <a:tab pos="146656" algn="l"/>
              </a:tabLst>
            </a:pP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Estaciones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generación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nuclear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dependen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uranio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AR" sz="2800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generar</a:t>
            </a:r>
            <a:r>
              <a:rPr lang="es-AR" sz="2800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0C0"/>
                </a:solidFill>
                <a:latin typeface="Arial Unicode MS"/>
                <a:cs typeface="Arial Unicode MS"/>
              </a:rPr>
              <a:t>electricidad</a:t>
            </a:r>
            <a:r>
              <a:rPr lang="es-AR" sz="2800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(combustible</a:t>
            </a:r>
            <a:r>
              <a:rPr lang="es-AR" sz="2800" spc="34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0C0"/>
                </a:solidFill>
                <a:latin typeface="Arial Unicode MS"/>
                <a:cs typeface="Arial Unicode MS"/>
              </a:rPr>
              <a:t>nuclear).</a:t>
            </a:r>
          </a:p>
          <a:p>
            <a:pPr marR="386639" algn="just">
              <a:buAutoNum type="arabicPeriod"/>
              <a:tabLst>
                <a:tab pos="146656" algn="l"/>
              </a:tabLst>
            </a:pPr>
            <a:endParaRPr lang="es-AR" sz="2800" spc="-12" dirty="0">
              <a:latin typeface="Arial Unicode MS"/>
              <a:cs typeface="Arial Unicode MS"/>
            </a:endParaRPr>
          </a:p>
          <a:p>
            <a:pPr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1.2.2</a:t>
            </a:r>
            <a:r>
              <a:rPr lang="es-AR" sz="2800" b="1" spc="33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Sistema</a:t>
            </a:r>
            <a:r>
              <a:rPr lang="es-AR" sz="2800" b="1" spc="4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33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transmisión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R="6666" algn="just">
              <a:spcBef>
                <a:spcPts val="74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transmisión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red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líneas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aéreas,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cables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subterráneos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spc="-66" dirty="0">
                <a:latin typeface="Arial Unicode MS"/>
                <a:cs typeface="Arial Unicode MS"/>
              </a:rPr>
              <a:t>y</a:t>
            </a:r>
            <a:r>
              <a:rPr lang="es-AR" sz="2800" dirty="0" smtClean="0">
                <a:latin typeface="Arial Unicode MS"/>
                <a:cs typeface="Arial Unicode MS"/>
              </a:rPr>
              <a:t> transformadores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transfieren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energía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generada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niveles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alto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voltaje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las</a:t>
            </a:r>
            <a:r>
              <a:rPr lang="es-AR" sz="2800" spc="-12" dirty="0">
                <a:latin typeface="Arial Unicode MS"/>
                <a:cs typeface="Arial Unicode MS"/>
              </a:rPr>
              <a:t> cargas.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R="307477" algn="just" defTabSz="683259">
              <a:spcBef>
                <a:spcPts val="9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niveles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alto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voltaje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reducir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pérdidas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durante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la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transferencia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e</a:t>
            </a:r>
            <a:r>
              <a:rPr lang="es-AR" sz="2800" dirty="0" smtClean="0">
                <a:latin typeface="Arial Unicode MS"/>
                <a:cs typeface="Arial Unicode MS"/>
              </a:rPr>
              <a:t>nergía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entre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cada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extremo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línea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transmisión.</a:t>
            </a:r>
          </a:p>
          <a:p>
            <a:pPr marR="307477" algn="just">
              <a:spcBef>
                <a:spcPts val="91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1.2.3</a:t>
            </a:r>
            <a:r>
              <a:rPr lang="es-AR" sz="2800" b="1" spc="33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Sistema</a:t>
            </a:r>
            <a:r>
              <a:rPr lang="es-AR" sz="2800" b="1" spc="33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33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distribución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R="6666" algn="just">
              <a:spcBef>
                <a:spcPts val="755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distribución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red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líneas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aéreas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transmisión,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cables </a:t>
            </a:r>
            <a:r>
              <a:rPr lang="es-AR" sz="2800" dirty="0" smtClean="0">
                <a:latin typeface="Arial Unicode MS"/>
                <a:cs typeface="Arial Unicode MS"/>
              </a:rPr>
              <a:t>subterráneos</a:t>
            </a:r>
            <a:r>
              <a:rPr lang="es-AR" sz="2800" spc="21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transformadores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21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llevan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pequeñas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cantidades</a:t>
            </a:r>
            <a:r>
              <a:rPr lang="es-AR" sz="2800" spc="21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energía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spc="-66" dirty="0">
                <a:latin typeface="Arial Unicode MS"/>
                <a:cs typeface="Arial Unicode MS"/>
              </a:rPr>
              <a:t>a</a:t>
            </a:r>
            <a:r>
              <a:rPr lang="es-AR" sz="2800" dirty="0" smtClean="0">
                <a:latin typeface="Arial Unicode MS"/>
                <a:cs typeface="Arial Unicode MS"/>
              </a:rPr>
              <a:t> cargas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niveles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voltaje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medio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bajo.</a:t>
            </a:r>
          </a:p>
          <a:p>
            <a:pPr marR="6666" algn="just">
              <a:spcBef>
                <a:spcPts val="755"/>
              </a:spcBef>
            </a:pPr>
            <a:endParaRPr lang="es-AR" sz="2800" b="1" spc="-12" dirty="0">
              <a:latin typeface="Arial Unicode MS"/>
              <a:cs typeface="Arial Unicode MS"/>
            </a:endParaRPr>
          </a:p>
          <a:p>
            <a:pPr algn="just">
              <a:spcBef>
                <a:spcPts val="7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1.2.4 </a:t>
            </a:r>
            <a:r>
              <a:rPr lang="es-AR" sz="2800" b="1" spc="-12" dirty="0">
                <a:latin typeface="Arial Unicode MS"/>
                <a:cs typeface="Arial Unicode MS"/>
              </a:rPr>
              <a:t>Cargas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R="69162" algn="just">
              <a:spcBef>
                <a:spcPts val="70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cargas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definen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artículos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consumen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electricidad,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por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ejemplo,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hogares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spc="-66" dirty="0">
                <a:latin typeface="Arial Unicode MS"/>
                <a:cs typeface="Arial Unicode MS"/>
              </a:rPr>
              <a:t>y</a:t>
            </a:r>
            <a:r>
              <a:rPr lang="es-AR" sz="2800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fábricas.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R="6666" algn="just">
              <a:lnSpc>
                <a:spcPts val="1742"/>
              </a:lnSpc>
              <a:spcBef>
                <a:spcPts val="755"/>
              </a:spcBef>
            </a:pPr>
            <a:endParaRPr lang="es-AR" dirty="0" smtClean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43985" y="15145132"/>
            <a:ext cx="119168" cy="198546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sz="1181" spc="12" dirty="0">
                <a:latin typeface="Arial Unicode MS"/>
                <a:cs typeface="Arial Unicode MS"/>
              </a:rPr>
              <a:t>1</a:t>
            </a:r>
            <a:endParaRPr sz="1181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612" y="723107"/>
            <a:ext cx="24536400" cy="13364073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5833" lvl="1" algn="just">
              <a:tabLst>
                <a:tab pos="254148" algn="l"/>
              </a:tabLst>
            </a:pPr>
            <a:r>
              <a:rPr lang="es-AR" sz="2800" b="1" spc="-52" dirty="0">
                <a:latin typeface="Arial Unicode MS"/>
                <a:cs typeface="Arial Unicode MS"/>
              </a:rPr>
              <a:t>1.3 </a:t>
            </a:r>
            <a:r>
              <a:rPr sz="2800" b="1" spc="-52" dirty="0">
                <a:latin typeface="Arial Unicode MS"/>
                <a:cs typeface="Arial Unicode MS"/>
              </a:rPr>
              <a:t>TENSIONES</a:t>
            </a:r>
            <a:r>
              <a:rPr sz="2800" b="1" spc="-7" dirty="0">
                <a:latin typeface="Arial Unicode MS"/>
                <a:cs typeface="Arial Unicode MS"/>
              </a:rPr>
              <a:t> </a:t>
            </a:r>
            <a:r>
              <a:rPr sz="2800" b="1" spc="-59" dirty="0">
                <a:latin typeface="Arial Unicode MS"/>
                <a:cs typeface="Arial Unicode MS"/>
              </a:rPr>
              <a:t>DEL</a:t>
            </a:r>
            <a:r>
              <a:rPr sz="2800" b="1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SISTEMA</a:t>
            </a:r>
            <a:endParaRPr lang="es-AR" sz="2800" b="1" spc="-12" dirty="0">
              <a:latin typeface="Arial Unicode MS"/>
              <a:cs typeface="Arial Unicode MS"/>
            </a:endParaRPr>
          </a:p>
          <a:p>
            <a:pPr marL="15833" lvl="1" algn="just">
              <a:tabLst>
                <a:tab pos="254148" algn="l"/>
              </a:tabLst>
            </a:pPr>
            <a:endParaRPr sz="2800" b="1" dirty="0">
              <a:latin typeface="Arial Unicode MS"/>
              <a:cs typeface="Arial Unicode MS"/>
            </a:endParaRPr>
          </a:p>
          <a:p>
            <a:pPr marL="16666" algn="just">
              <a:spcBef>
                <a:spcPts val="1082"/>
              </a:spcBef>
            </a:pP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difieren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3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país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otro,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sin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embargo,</a:t>
            </a:r>
            <a:r>
              <a:rPr sz="2800" spc="13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una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clasificación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general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es:</a:t>
            </a:r>
            <a:endParaRPr sz="2800" dirty="0">
              <a:latin typeface="Arial Unicode MS"/>
              <a:cs typeface="Arial Unicode MS"/>
            </a:endParaRPr>
          </a:p>
          <a:p>
            <a:pPr marL="262703" marR="1490724" algn="just" defTabSz="775436">
              <a:spcBef>
                <a:spcPts val="755"/>
              </a:spcBef>
            </a:pPr>
            <a:r>
              <a:rPr sz="2800" dirty="0">
                <a:latin typeface="Arial Unicode MS"/>
                <a:cs typeface="Arial Unicode MS"/>
              </a:rPr>
              <a:t>Los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niveles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7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generación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oscilan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12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72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33</a:t>
            </a:r>
            <a:r>
              <a:rPr sz="2800" spc="66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kV.</a:t>
            </a:r>
            <a:r>
              <a:rPr lang="es-AR" sz="2800" dirty="0" smtClean="0">
                <a:latin typeface="Arial Unicode MS"/>
                <a:cs typeface="Arial Unicode MS"/>
              </a:rPr>
              <a:t> </a:t>
            </a:r>
          </a:p>
          <a:p>
            <a:pPr marL="262703" marR="1490724" algn="just" defTabSz="775436">
              <a:spcBef>
                <a:spcPts val="755"/>
              </a:spcBef>
            </a:pPr>
            <a:r>
              <a:rPr sz="2800" spc="-33" dirty="0">
                <a:latin typeface="Arial Unicode MS"/>
                <a:cs typeface="Arial Unicode MS"/>
              </a:rPr>
              <a:t>Los</a:t>
            </a:r>
            <a:r>
              <a:rPr sz="2800" spc="26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niveles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voltaje</a:t>
            </a:r>
            <a:r>
              <a:rPr sz="2800" spc="9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transmisión</a:t>
            </a:r>
            <a:r>
              <a:rPr lang="es-AR" sz="2800" dirty="0" smtClean="0">
                <a:latin typeface="Arial Unicode MS"/>
                <a:cs typeface="Arial Unicode MS"/>
              </a:rPr>
              <a:t> o</a:t>
            </a:r>
            <a:r>
              <a:rPr sz="2800" dirty="0" err="1" smtClean="0">
                <a:latin typeface="Arial Unicode MS"/>
                <a:cs typeface="Arial Unicode MS"/>
              </a:rPr>
              <a:t>scilan</a:t>
            </a:r>
            <a:r>
              <a:rPr sz="2800" spc="9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110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9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800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kV.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endParaRPr lang="es-AR" sz="2800" spc="86" dirty="0">
              <a:latin typeface="Arial Unicode MS"/>
              <a:cs typeface="Arial Unicode MS"/>
            </a:endParaRPr>
          </a:p>
          <a:p>
            <a:pPr marL="262703" marR="1490724" algn="just" defTabSz="775436">
              <a:spcBef>
                <a:spcPts val="755"/>
              </a:spcBef>
            </a:pPr>
            <a:r>
              <a:rPr sz="2800" spc="-33" dirty="0">
                <a:latin typeface="Arial Unicode MS"/>
                <a:cs typeface="Arial Unicode MS"/>
              </a:rPr>
              <a:t>Los</a:t>
            </a:r>
            <a:r>
              <a:rPr sz="2800" spc="26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niveles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tensión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de</a:t>
            </a:r>
            <a:r>
              <a:rPr lang="es-AR" sz="2800" dirty="0">
                <a:latin typeface="Arial Unicode MS"/>
                <a:cs typeface="Arial Unicode MS"/>
              </a:rPr>
              <a:t> </a:t>
            </a:r>
            <a:r>
              <a:rPr sz="2800" dirty="0" err="1" smtClean="0">
                <a:latin typeface="Arial Unicode MS"/>
                <a:cs typeface="Arial Unicode MS"/>
              </a:rPr>
              <a:t>distribución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oscilan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4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y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35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kV.</a:t>
            </a:r>
            <a:endParaRPr lang="es-AR" sz="2800" spc="-33" dirty="0">
              <a:latin typeface="Arial Unicode MS"/>
              <a:cs typeface="Arial Unicode MS"/>
            </a:endParaRPr>
          </a:p>
          <a:p>
            <a:pPr marL="262703" marR="1490724" algn="just" defTabSz="775436">
              <a:spcBef>
                <a:spcPts val="75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105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5832" lvl="1" algn="just">
              <a:tabLst>
                <a:tab pos="239982" algn="l"/>
              </a:tabLst>
            </a:pPr>
            <a:r>
              <a:rPr lang="es-AR" sz="2800" b="1" spc="-40" dirty="0">
                <a:latin typeface="Arial Unicode MS"/>
                <a:cs typeface="Arial Unicode MS"/>
              </a:rPr>
              <a:t>1.4 </a:t>
            </a:r>
            <a:r>
              <a:rPr sz="2800" b="1" spc="-40" dirty="0">
                <a:latin typeface="Arial Unicode MS"/>
                <a:cs typeface="Arial Unicode MS"/>
              </a:rPr>
              <a:t>COMPONENTES</a:t>
            </a:r>
            <a:r>
              <a:rPr sz="2800" b="1" spc="-12" dirty="0">
                <a:latin typeface="Arial Unicode MS"/>
                <a:cs typeface="Arial Unicode MS"/>
              </a:rPr>
              <a:t> </a:t>
            </a:r>
            <a:r>
              <a:rPr sz="2800" b="1" spc="-52" dirty="0">
                <a:latin typeface="Arial Unicode MS"/>
                <a:cs typeface="Arial Unicode MS"/>
              </a:rPr>
              <a:t>DEL</a:t>
            </a:r>
            <a:r>
              <a:rPr sz="2800" b="1" spc="-7" dirty="0">
                <a:latin typeface="Arial Unicode MS"/>
                <a:cs typeface="Arial Unicode MS"/>
              </a:rPr>
              <a:t> </a:t>
            </a:r>
            <a:r>
              <a:rPr sz="2800" b="1" spc="-46" dirty="0">
                <a:latin typeface="Arial Unicode MS"/>
                <a:cs typeface="Arial Unicode MS"/>
              </a:rPr>
              <a:t>SISTEMA</a:t>
            </a:r>
            <a:r>
              <a:rPr sz="2800" b="1" spc="-7" dirty="0">
                <a:latin typeface="Arial Unicode MS"/>
                <a:cs typeface="Arial Unicode MS"/>
              </a:rPr>
              <a:t> </a:t>
            </a:r>
            <a:r>
              <a:rPr sz="2800" b="1" spc="-66" dirty="0">
                <a:latin typeface="Arial Unicode MS"/>
                <a:cs typeface="Arial Unicode MS"/>
              </a:rPr>
              <a:t>DE</a:t>
            </a:r>
            <a:r>
              <a:rPr sz="2800" b="1" spc="-7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POTENCIA</a:t>
            </a:r>
            <a:endParaRPr lang="es-AR" sz="2800" b="1" spc="-12" dirty="0">
              <a:latin typeface="Arial Unicode MS"/>
              <a:cs typeface="Arial Unicode MS"/>
            </a:endParaRPr>
          </a:p>
          <a:p>
            <a:pPr marL="15832" lvl="1" algn="just">
              <a:tabLst>
                <a:tab pos="239982" algn="l"/>
              </a:tabLst>
            </a:pPr>
            <a:endParaRPr sz="2800" b="1" dirty="0">
              <a:latin typeface="Arial Unicode MS"/>
              <a:cs typeface="Arial Unicode MS"/>
            </a:endParaRPr>
          </a:p>
          <a:p>
            <a:pPr marL="16666" algn="just">
              <a:spcBef>
                <a:spcPts val="1161"/>
              </a:spcBef>
            </a:pP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varios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componentes.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Estos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spc="-26" dirty="0">
                <a:latin typeface="Arial Unicode MS"/>
                <a:cs typeface="Arial Unicode MS"/>
              </a:rPr>
              <a:t>son:</a:t>
            </a:r>
            <a:endParaRPr lang="es-AR" sz="2800" spc="-26" dirty="0">
              <a:latin typeface="Arial Unicode MS"/>
              <a:cs typeface="Arial Unicode MS"/>
            </a:endParaRPr>
          </a:p>
          <a:p>
            <a:pPr marL="16666" algn="just">
              <a:spcBef>
                <a:spcPts val="1161"/>
              </a:spcBef>
            </a:pP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15"/>
              </a:spcBef>
              <a:buFont typeface="Wingdings" panose="05000000000000000000" pitchFamily="2" charset="2"/>
              <a:buChar char="q"/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Generadores</a:t>
            </a:r>
            <a:r>
              <a:rPr sz="2800" b="1" spc="18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18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generan</a:t>
            </a:r>
            <a:r>
              <a:rPr sz="2800" b="1" spc="18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sz="2800" b="1" spc="18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eléctrica.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marR="34997" indent="-207397" algn="just">
              <a:spcBef>
                <a:spcPts val="99"/>
              </a:spcBef>
              <a:buFont typeface="Wingdings" panose="05000000000000000000" pitchFamily="2" charset="2"/>
              <a:buChar char="q"/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cambian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niveles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voltaje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según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requisitos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sistema.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endParaRPr lang="es-AR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marR="34997" indent="-207397" algn="just">
              <a:spcBef>
                <a:spcPts val="99"/>
              </a:spcBef>
              <a:buFont typeface="Wingdings" panose="05000000000000000000" pitchFamily="2" charset="2"/>
              <a:buChar char="q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Interruptores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abren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cierran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circuitos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condiciones</a:t>
            </a:r>
            <a:r>
              <a:rPr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normales</a:t>
            </a:r>
            <a:r>
              <a:rPr sz="2800" b="1" spc="15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66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anormales.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93"/>
              </a:spcBef>
              <a:buFont typeface="Wingdings" panose="05000000000000000000" pitchFamily="2" charset="2"/>
              <a:buChar char="q"/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Reactores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condensadores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derivación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compensación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reactiva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del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transmisión.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marR="453299" indent="-207397" algn="just">
              <a:spcBef>
                <a:spcPts val="12"/>
              </a:spcBef>
              <a:buFont typeface="Wingdings" panose="05000000000000000000" pitchFamily="2" charset="2"/>
              <a:buChar char="q"/>
            </a:pP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descargadores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sobretensión</a:t>
            </a:r>
            <a:r>
              <a:rPr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proteger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primario</a:t>
            </a:r>
            <a:r>
              <a:rPr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solidFill>
                  <a:srgbClr val="0070C0"/>
                </a:solidFill>
                <a:latin typeface="Arial Unicode MS"/>
                <a:cs typeface="Arial Unicode MS"/>
              </a:rPr>
              <a:t>sobretensiones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453299" indent="-207397" algn="just">
              <a:spcBef>
                <a:spcPts val="12"/>
              </a:spcBef>
              <a:buFont typeface="Wingdings" panose="05000000000000000000" pitchFamily="2" charset="2"/>
              <a:buChar char="q"/>
            </a:pP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relés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protección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se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utilizan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detectar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cualquier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disparar</a:t>
            </a:r>
            <a:r>
              <a:rPr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interruptores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aislar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parte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defectuosa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sz="2800" b="1" spc="12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mantener</a:t>
            </a:r>
            <a:r>
              <a:rPr sz="2800" b="1" spc="13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otras</a:t>
            </a:r>
            <a:r>
              <a:rPr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partes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buen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estado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funcionando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condiciones</a:t>
            </a:r>
            <a:r>
              <a:rPr sz="2800" b="1" spc="13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normales.</a:t>
            </a:r>
            <a:endParaRPr sz="2800" b="1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71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subestaciones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son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nodos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varias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transmisión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o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líneas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11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distribución</a:t>
            </a:r>
            <a:r>
              <a:rPr sz="2800" b="1" spc="11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con</a:t>
            </a:r>
            <a:r>
              <a:rPr lang="es-AR"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transformadores</a:t>
            </a:r>
            <a:r>
              <a:rPr sz="2800" b="1" spc="30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sz="2800" b="1" spc="308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solidFill>
                  <a:srgbClr val="0070C0"/>
                </a:solidFill>
                <a:latin typeface="Arial Unicode MS"/>
                <a:cs typeface="Arial Unicode MS"/>
              </a:rPr>
              <a:t>potencia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AR" sz="2800" b="1" spc="-12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12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Las barras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son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conductores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0070C0"/>
                </a:solidFill>
                <a:latin typeface="Arial Unicode MS"/>
                <a:cs typeface="Arial Unicode MS"/>
              </a:rPr>
              <a:t>pesados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que</a:t>
            </a:r>
            <a:r>
              <a:rPr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recolectan</a:t>
            </a:r>
            <a:r>
              <a:rPr sz="2800" b="1" spc="8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distribuyen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a</a:t>
            </a:r>
            <a:r>
              <a:rPr sz="2800" b="1" spc="91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0070C0"/>
                </a:solidFill>
                <a:latin typeface="Arial Unicode MS"/>
                <a:cs typeface="Arial Unicode MS"/>
              </a:rPr>
              <a:t>diferentes</a:t>
            </a:r>
            <a:r>
              <a:rPr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0070C0"/>
                </a:solidFill>
                <a:latin typeface="Arial Unicode MS"/>
                <a:cs typeface="Arial Unicode MS"/>
              </a:rPr>
              <a:t>componentes</a:t>
            </a:r>
            <a:r>
              <a:rPr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si</a:t>
            </a:r>
            <a:r>
              <a:rPr sz="2800" b="1" spc="-12" dirty="0" err="1">
                <a:solidFill>
                  <a:srgbClr val="0070C0"/>
                </a:solidFill>
                <a:latin typeface="Arial Unicode MS"/>
                <a:cs typeface="Arial Unicode MS"/>
              </a:rPr>
              <a:t>stema</a:t>
            </a:r>
            <a:r>
              <a:rPr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.</a:t>
            </a:r>
            <a:endParaRPr lang="es-AR" sz="2800" b="1" spc="-12" dirty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455122" indent="-207397" algn="just">
              <a:spcBef>
                <a:spcPts val="322"/>
              </a:spcBef>
              <a:buFont typeface="Wingdings" panose="05000000000000000000" pitchFamily="2" charset="2"/>
              <a:buChar char="q"/>
            </a:pPr>
            <a:endParaRPr sz="2800" dirty="0">
              <a:latin typeface="Arial Unicode MS"/>
              <a:cs typeface="Arial Unicode MS"/>
            </a:endParaRPr>
          </a:p>
          <a:p>
            <a:pPr marL="248315" algn="just">
              <a:spcBef>
                <a:spcPts val="597"/>
              </a:spcBef>
            </a:pPr>
            <a:r>
              <a:rPr sz="2800" dirty="0">
                <a:latin typeface="Arial Unicode MS"/>
                <a:cs typeface="Arial Unicode MS"/>
              </a:rPr>
              <a:t>Todos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estos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muestran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</a:t>
            </a:r>
            <a:r>
              <a:rPr sz="2800" spc="9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energía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simplificado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9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86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86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1.1</a:t>
            </a:r>
            <a:r>
              <a:rPr sz="2800" spc="-26" dirty="0">
                <a:latin typeface="Arial Unicode MS"/>
                <a:cs typeface="Arial Unicode MS"/>
              </a:rPr>
              <a:t>.</a:t>
            </a:r>
            <a:endParaRPr lang="es-AR" sz="2800" spc="-26" dirty="0">
              <a:latin typeface="Arial Unicode MS"/>
              <a:cs typeface="Arial Unicode MS"/>
            </a:endParaRPr>
          </a:p>
          <a:p>
            <a:pPr marL="248315" algn="just">
              <a:lnSpc>
                <a:spcPts val="1742"/>
              </a:lnSpc>
              <a:spcBef>
                <a:spcPts val="597"/>
              </a:spcBef>
            </a:pPr>
            <a:endParaRPr dirty="0">
              <a:latin typeface="Arial Unicode MS"/>
              <a:cs typeface="Arial Unicode MS"/>
            </a:endParaRPr>
          </a:p>
          <a:p>
            <a:pPr algn="just">
              <a:lnSpc>
                <a:spcPts val="1742"/>
              </a:lnSpc>
              <a:spcBef>
                <a:spcPts val="46"/>
              </a:spcBef>
            </a:pPr>
            <a:endParaRPr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  <a:p>
            <a:pPr marL="16666" marR="1235742" lvl="1" algn="just">
              <a:lnSpc>
                <a:spcPts val="1742"/>
              </a:lnSpc>
              <a:spcBef>
                <a:spcPts val="7"/>
              </a:spcBef>
              <a:tabLst>
                <a:tab pos="267480" algn="l"/>
              </a:tabLst>
            </a:pPr>
            <a:endParaRPr lang="es-AR" b="1" spc="-46" dirty="0">
              <a:latin typeface="Arial Unicode MS"/>
              <a:cs typeface="Arial Unicode MS"/>
            </a:endParaRPr>
          </a:p>
        </p:txBody>
      </p:sp>
      <p:pic>
        <p:nvPicPr>
          <p:cNvPr id="3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90612" y="723106"/>
            <a:ext cx="11201400" cy="502919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6838612" y="6285706"/>
            <a:ext cx="660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6">
              <a:spcBef>
                <a:spcPts val="131"/>
              </a:spcBef>
            </a:pPr>
            <a:r>
              <a:rPr lang="es-ES" sz="2800" b="1" spc="-33" dirty="0" smtClean="0">
                <a:latin typeface="Arial Unicode MS"/>
                <a:cs typeface="Arial Unicode MS"/>
              </a:rPr>
              <a:t>FIGURA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1.1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Sistema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33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energía</a:t>
            </a:r>
            <a:r>
              <a:rPr lang="es-ES" sz="2800" b="1" spc="40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simple.</a:t>
            </a:r>
            <a:endParaRPr lang="es-ES" sz="2800" b="1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612" y="951706"/>
            <a:ext cx="12344400" cy="11950866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marR="1235742" lvl="1" algn="just">
              <a:spcBef>
                <a:spcPts val="7"/>
              </a:spcBef>
              <a:tabLst>
                <a:tab pos="267480" algn="l"/>
              </a:tabLst>
            </a:pPr>
            <a:r>
              <a:rPr lang="es-AR" sz="2800" b="1" spc="-46" dirty="0">
                <a:latin typeface="Arial Unicode MS"/>
                <a:cs typeface="Arial Unicode MS"/>
              </a:rPr>
              <a:t>1.5 NÚMEROS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138" dirty="0">
                <a:latin typeface="Arial Unicode MS"/>
                <a:cs typeface="Arial Unicode MS"/>
              </a:rPr>
              <a:t>Y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40" dirty="0">
                <a:latin typeface="Arial Unicode MS"/>
                <a:cs typeface="Arial Unicode MS"/>
              </a:rPr>
              <a:t>FUNCIONES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78" dirty="0">
                <a:latin typeface="Arial Unicode MS"/>
                <a:cs typeface="Arial Unicode MS"/>
              </a:rPr>
              <a:t>DE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40" dirty="0">
                <a:latin typeface="Arial Unicode MS"/>
                <a:cs typeface="Arial Unicode MS"/>
              </a:rPr>
              <a:t>DISPOSITIVOS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91" dirty="0">
                <a:latin typeface="Arial Unicode MS"/>
                <a:cs typeface="Arial Unicode MS"/>
              </a:rPr>
              <a:t>IEEE </a:t>
            </a:r>
            <a:r>
              <a:rPr lang="es-AR" sz="2800" b="1" spc="-46" dirty="0">
                <a:latin typeface="Arial Unicode MS"/>
                <a:cs typeface="Arial Unicode MS"/>
              </a:rPr>
              <a:t>PARA </a:t>
            </a:r>
            <a:r>
              <a:rPr lang="es-AR" sz="2800" b="1" spc="-66" dirty="0">
                <a:latin typeface="Arial Unicode MS"/>
                <a:cs typeface="Arial Unicode MS"/>
              </a:rPr>
              <a:t>APARATOS</a:t>
            </a:r>
            <a:r>
              <a:rPr lang="es-AR" sz="2800" b="1" spc="-12" dirty="0">
                <a:latin typeface="Arial Unicode MS"/>
                <a:cs typeface="Arial Unicode MS"/>
              </a:rPr>
              <a:t> </a:t>
            </a:r>
            <a:r>
              <a:rPr lang="es-AR" sz="2800" b="1" spc="-78" dirty="0">
                <a:latin typeface="Arial Unicode MS"/>
                <a:cs typeface="Arial Unicode MS"/>
              </a:rPr>
              <a:t>DE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12" dirty="0" smtClean="0">
                <a:latin typeface="Arial Unicode MS"/>
                <a:cs typeface="Arial Unicode MS"/>
              </a:rPr>
              <a:t>CONMUTACIÓN</a:t>
            </a:r>
          </a:p>
          <a:p>
            <a:pPr marL="16666" marR="1235742" lvl="1" algn="just">
              <a:spcBef>
                <a:spcPts val="7"/>
              </a:spcBef>
              <a:tabLst>
                <a:tab pos="267480" algn="l"/>
              </a:tabLst>
            </a:pP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8332" algn="just">
              <a:spcBef>
                <a:spcPts val="741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dispositivos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equipos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conmutación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denominan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números,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acuerdo</a:t>
            </a:r>
            <a:r>
              <a:rPr lang="es-AR" sz="2800" dirty="0" smtClean="0">
                <a:latin typeface="Arial Unicode MS"/>
                <a:cs typeface="Arial Unicode MS"/>
              </a:rPr>
              <a:t> con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funciones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realizan.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basan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latin typeface="Arial Unicode MS"/>
                <a:cs typeface="Arial Unicode MS"/>
              </a:rPr>
              <a:t>sido</a:t>
            </a:r>
            <a:r>
              <a:rPr lang="es-AR" sz="2800" dirty="0" smtClean="0">
                <a:latin typeface="Arial Unicode MS"/>
                <a:cs typeface="Arial Unicode MS"/>
              </a:rPr>
              <a:t> adoptado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como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estándar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dirty="0" err="1" smtClean="0">
                <a:latin typeface="Arial Unicode MS"/>
                <a:cs typeface="Arial Unicode MS"/>
              </a:rPr>
              <a:t>aparamenta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automática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por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21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Instituto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224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Ingenieros</a:t>
            </a:r>
            <a:r>
              <a:rPr lang="es-AR" sz="2800" dirty="0" smtClean="0">
                <a:latin typeface="Arial Unicode MS"/>
                <a:cs typeface="Arial Unicode MS"/>
              </a:rPr>
              <a:t> Eléctricos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Electrónicos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spc="-52" dirty="0">
                <a:latin typeface="Arial Unicode MS"/>
                <a:cs typeface="Arial Unicode MS"/>
              </a:rPr>
              <a:t>(IEEE).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Este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conexión,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libros</a:t>
            </a:r>
            <a:r>
              <a:rPr lang="es-AR" sz="2800" dirty="0" smtClean="0">
                <a:latin typeface="Arial Unicode MS"/>
                <a:cs typeface="Arial Unicode MS"/>
              </a:rPr>
              <a:t> 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instrucciones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especificaciones.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números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estándar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refieren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las</a:t>
            </a:r>
            <a:r>
              <a:rPr lang="es-AR" sz="2800" dirty="0" smtClean="0">
                <a:latin typeface="Arial Unicode MS"/>
                <a:cs typeface="Arial Unicode MS"/>
              </a:rPr>
              <a:t> funciones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del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dispositivo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componentes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del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tablero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son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siguientes</a:t>
            </a:r>
            <a:r>
              <a:rPr lang="es-AR" sz="2800" spc="-12" dirty="0" smtClean="0">
                <a:latin typeface="Arial Unicode MS"/>
                <a:cs typeface="Arial Unicode MS"/>
              </a:rPr>
              <a:t>.</a:t>
            </a:r>
          </a:p>
          <a:p>
            <a:pPr marL="16666" marR="8332" algn="just">
              <a:spcBef>
                <a:spcPts val="741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26129" marR="8332" algn="just">
              <a:spcBef>
                <a:spcPts val="741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21 	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de</a:t>
            </a:r>
            <a:r>
              <a:rPr lang="es-AR" sz="2800" b="1" spc="7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distancia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3212263" algn="just" defTabSz="672889">
              <a:tabLst>
                <a:tab pos="5406158" algn="l"/>
              </a:tabLst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32</a:t>
            </a:r>
            <a:r>
              <a:rPr lang="es-AR"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6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potencia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direccional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</a:p>
          <a:p>
            <a:pPr marL="26129" algn="just">
              <a:spcBef>
                <a:spcPts val="453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25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Sincronización</a:t>
            </a:r>
            <a:r>
              <a:rPr lang="es-AR" sz="2800" b="1" spc="144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lang="es-AR" sz="2800" b="1" spc="144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comprobación</a:t>
            </a:r>
            <a:r>
              <a:rPr lang="es-AR" sz="2800" b="1" spc="144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sincronismo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algn="just">
              <a:spcBef>
                <a:spcPts val="7"/>
              </a:spcBef>
            </a:pPr>
            <a:r>
              <a:rPr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27</a:t>
            </a:r>
            <a:r>
              <a:rPr sz="2800" b="1" spc="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bajo</a:t>
            </a:r>
            <a:r>
              <a:rPr sz="2800" b="1" spc="3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voltaje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2172340" algn="just">
              <a:spcBef>
                <a:spcPts val="86"/>
              </a:spcBef>
            </a:pP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37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baja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corriente</a:t>
            </a:r>
            <a:r>
              <a:rPr sz="2800" b="1" spc="9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baja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C00000"/>
                </a:solidFill>
                <a:latin typeface="Arial Unicode MS"/>
                <a:cs typeface="Arial Unicode MS"/>
              </a:rPr>
              <a:t>potencia</a:t>
            </a:r>
            <a:r>
              <a:rPr sz="2800" b="1" spc="9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9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2172340" algn="just">
              <a:spcBef>
                <a:spcPts val="86"/>
              </a:spcBef>
            </a:pPr>
            <a:r>
              <a:rPr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40</a:t>
            </a:r>
            <a:r>
              <a:rPr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 de</a:t>
            </a:r>
            <a:r>
              <a:rPr sz="2800" b="1" spc="7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campo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3016444" algn="just"/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41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Disyuntor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campo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125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3016444" algn="just"/>
            <a:r>
              <a:rPr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42</a:t>
            </a:r>
            <a:r>
              <a:rPr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Disyuntor</a:t>
            </a:r>
            <a:r>
              <a:rPr sz="2800" b="1" spc="17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77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funcionamiento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algn="just">
              <a:spcBef>
                <a:spcPts val="340"/>
              </a:spcBef>
            </a:pP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46</a:t>
            </a:r>
            <a:r>
              <a:rPr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corriente</a:t>
            </a:r>
            <a:r>
              <a:rPr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fase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inversa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equilibrio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8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C00000"/>
                </a:solidFill>
                <a:latin typeface="Arial Unicode MS"/>
                <a:cs typeface="Arial Unicode MS"/>
              </a:rPr>
              <a:t>fase</a:t>
            </a:r>
            <a:r>
              <a:rPr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78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algn="just">
              <a:spcBef>
                <a:spcPts val="340"/>
              </a:spcBef>
            </a:pPr>
            <a:r>
              <a:rPr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47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5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tensión</a:t>
            </a:r>
            <a:r>
              <a:rPr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secuencia</a:t>
            </a:r>
            <a:r>
              <a:rPr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5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26" dirty="0">
                <a:solidFill>
                  <a:srgbClr val="C00000"/>
                </a:solidFill>
                <a:latin typeface="Arial Unicode MS"/>
                <a:cs typeface="Arial Unicode MS"/>
              </a:rPr>
              <a:t>fase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indent="-176654" algn="just">
              <a:spcBef>
                <a:spcPts val="401"/>
              </a:spcBef>
              <a:buAutoNum type="arabicPlain" startAt="49"/>
              <a:tabLst>
                <a:tab pos="424968" algn="l"/>
              </a:tabLst>
            </a:pP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térmico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máquina</a:t>
            </a:r>
            <a:r>
              <a:rPr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transformador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1418229" algn="just">
              <a:spcBef>
                <a:spcPts val="111"/>
              </a:spcBef>
              <a:buAutoNum type="arabicPlain" startAt="49"/>
              <a:tabLst>
                <a:tab pos="401637" algn="l"/>
              </a:tabLst>
            </a:pP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sobrecorriente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instantánea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tasa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>
                <a:solidFill>
                  <a:srgbClr val="C00000"/>
                </a:solidFill>
                <a:latin typeface="Arial Unicode MS"/>
                <a:cs typeface="Arial Unicode MS"/>
              </a:rPr>
              <a:t>aumento</a:t>
            </a:r>
            <a:r>
              <a:rPr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118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1418229" algn="just">
              <a:spcBef>
                <a:spcPts val="111"/>
              </a:spcBef>
              <a:buAutoNum type="arabicPlain" startAt="49"/>
              <a:tabLst>
                <a:tab pos="401637" algn="l"/>
              </a:tabLst>
            </a:pPr>
            <a:r>
              <a:rPr lang="es-AR" sz="2800" b="1" spc="-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26" dirty="0" err="1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sobrecorriente</a:t>
            </a:r>
            <a:r>
              <a:rPr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tiempo</a:t>
            </a:r>
            <a:r>
              <a:rPr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157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CA</a:t>
            </a:r>
            <a:endParaRPr sz="2800" b="1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3204764" algn="just"/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52</a:t>
            </a:r>
            <a:r>
              <a:rPr sz="2800" b="1" spc="27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C00000"/>
                </a:solidFill>
                <a:latin typeface="Arial Unicode MS"/>
                <a:cs typeface="Arial Unicode MS"/>
              </a:rPr>
              <a:t>Interruptores</a:t>
            </a:r>
            <a:r>
              <a:rPr sz="2800" b="1" spc="27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 err="1" smtClean="0">
                <a:solidFill>
                  <a:srgbClr val="C00000"/>
                </a:solidFill>
                <a:latin typeface="Arial Unicode MS"/>
                <a:cs typeface="Arial Unicode MS"/>
              </a:rPr>
              <a:t>automáticos</a:t>
            </a:r>
            <a:r>
              <a:rPr lang="es-AR" sz="2800" b="1" spc="28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66" dirty="0">
                <a:solidFill>
                  <a:srgbClr val="C00000"/>
                </a:solidFill>
                <a:latin typeface="Arial Unicode MS"/>
                <a:cs typeface="Arial Unicode MS"/>
              </a:rPr>
              <a:t>CA</a:t>
            </a:r>
            <a:r>
              <a:rPr sz="2800" b="1" spc="3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33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6129" marR="3204764" algn="just"/>
            <a:r>
              <a:rPr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55</a:t>
            </a:r>
            <a:r>
              <a:rPr sz="2800" b="1" spc="4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sz="2800" b="1" spc="3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4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factor</a:t>
            </a:r>
            <a:r>
              <a:rPr sz="2800" b="1" spc="4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sz="2800" b="1" spc="3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solidFill>
                  <a:srgbClr val="C00000"/>
                </a:solidFill>
                <a:latin typeface="Arial Unicode MS"/>
                <a:cs typeface="Arial Unicode MS"/>
              </a:rPr>
              <a:t>potencia</a:t>
            </a:r>
            <a:r>
              <a:rPr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endParaRPr lang="es-AR" sz="2800" b="1" spc="263" dirty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marR="3204764" algn="just">
              <a:lnSpc>
                <a:spcPts val="1742"/>
              </a:lnSpc>
            </a:pPr>
            <a:endParaRPr dirty="0">
              <a:latin typeface="Arial Unicode MS"/>
              <a:cs typeface="Arial Unicode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3409612" y="982481"/>
            <a:ext cx="11734800" cy="7076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8315" marR="3204764" algn="just"/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59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de </a:t>
            </a:r>
            <a:r>
              <a:rPr lang="es-AR" sz="2800" b="1" spc="-12" dirty="0" err="1">
                <a:solidFill>
                  <a:srgbClr val="C00000"/>
                </a:solidFill>
                <a:latin typeface="Arial Unicode MS"/>
                <a:cs typeface="Arial Unicode MS"/>
              </a:rPr>
              <a:t>sobretensin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algn="just">
              <a:spcBef>
                <a:spcPts val="282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63</a:t>
            </a:r>
            <a:r>
              <a:rPr lang="es-AR" sz="2800" b="1" spc="7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presión,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nivel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caudal</a:t>
            </a:r>
            <a:r>
              <a:rPr lang="es-AR" sz="2800" b="1" spc="7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líquido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gas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16666" marR="34997" indent="231649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65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Equipo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gobierno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que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controla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la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apertura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la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compuerta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válvula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un</a:t>
            </a:r>
            <a:r>
              <a:rPr lang="es-AR" sz="2800" b="1" spc="66" dirty="0">
                <a:solidFill>
                  <a:srgbClr val="C00000"/>
                </a:solidFill>
                <a:latin typeface="Arial Unicode MS"/>
                <a:cs typeface="Arial Unicode MS"/>
              </a:rPr>
              <a:t> motor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primario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marR="2374825" algn="just"/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67</a:t>
            </a:r>
            <a:r>
              <a:rPr lang="es-AR"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err="1" smtClean="0">
                <a:solidFill>
                  <a:srgbClr val="C00000"/>
                </a:solidFill>
                <a:latin typeface="Arial Unicode MS"/>
                <a:cs typeface="Arial Unicode MS"/>
              </a:rPr>
              <a:t>sobrecorriente</a:t>
            </a:r>
            <a:r>
              <a:rPr lang="es-AR"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direccional</a:t>
            </a:r>
            <a:r>
              <a:rPr lang="es-AR" sz="2800" b="1" spc="15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6" dirty="0">
                <a:solidFill>
                  <a:srgbClr val="C00000"/>
                </a:solidFill>
                <a:latin typeface="Arial Unicode MS"/>
                <a:cs typeface="Arial Unicode MS"/>
              </a:rPr>
              <a:t>CA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</a:p>
          <a:p>
            <a:pPr marL="248315" marR="2374825" algn="just"/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72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Disyuntores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7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CC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marR="2943950" algn="just">
              <a:spcBef>
                <a:spcPts val="118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76</a:t>
            </a:r>
            <a:r>
              <a:rPr lang="es-AR" sz="2800" b="1" spc="6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7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6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err="1" smtClean="0">
                <a:solidFill>
                  <a:srgbClr val="C00000"/>
                </a:solidFill>
                <a:latin typeface="Arial Unicode MS"/>
                <a:cs typeface="Arial Unicode MS"/>
              </a:rPr>
              <a:t>sobrecorriente</a:t>
            </a:r>
            <a:r>
              <a:rPr lang="es-AR" sz="2800" b="1" spc="7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6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86" dirty="0">
                <a:solidFill>
                  <a:srgbClr val="C00000"/>
                </a:solidFill>
                <a:latin typeface="Arial Unicode MS"/>
                <a:cs typeface="Arial Unicode MS"/>
              </a:rPr>
              <a:t>CC</a:t>
            </a:r>
            <a:r>
              <a:rPr lang="es-AR" sz="2800" b="1" spc="72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</a:p>
          <a:p>
            <a:pPr marL="248315" marR="2943950" algn="just">
              <a:spcBef>
                <a:spcPts val="118"/>
              </a:spcBef>
            </a:pP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79</a:t>
            </a:r>
            <a:r>
              <a:rPr lang="es-AR"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11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reenganche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automático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CA</a:t>
            </a:r>
            <a:r>
              <a:rPr lang="es-AR"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</a:p>
          <a:p>
            <a:pPr marL="248315" marR="2943950" algn="just">
              <a:spcBef>
                <a:spcPts val="118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81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de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frecuencia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marR="2641471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85</a:t>
            </a:r>
            <a:r>
              <a:rPr lang="es-AR" sz="2800" b="1" spc="11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receptor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cable</a:t>
            </a:r>
            <a:r>
              <a:rPr lang="es-AR" sz="2800" b="1" spc="11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piloto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66" dirty="0">
                <a:solidFill>
                  <a:srgbClr val="C00000"/>
                </a:solidFill>
                <a:latin typeface="Arial Unicode MS"/>
                <a:cs typeface="Arial Unicode MS"/>
              </a:rPr>
              <a:t>o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 portador</a:t>
            </a:r>
            <a:r>
              <a:rPr lang="es-AR" sz="2800" b="1" spc="11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</a:p>
          <a:p>
            <a:pPr marL="248315" marR="2641471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86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11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18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bloqueo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87</a:t>
            </a:r>
            <a:r>
              <a:rPr lang="es-AR" sz="2800" b="1" spc="-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-26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diferencial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89</a:t>
            </a:r>
            <a:r>
              <a:rPr lang="es-AR" sz="2800" b="1" spc="17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Interruptor</a:t>
            </a:r>
            <a:r>
              <a:rPr lang="es-AR" sz="2800" b="1" spc="17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7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línea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248315" algn="just">
              <a:spcBef>
                <a:spcPts val="7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94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Relé</a:t>
            </a:r>
            <a:r>
              <a:rPr lang="es-AR" sz="2800" b="1" spc="7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 </a:t>
            </a:r>
            <a:r>
              <a:rPr lang="es-AR" sz="2800" b="1" spc="-12" dirty="0">
                <a:solidFill>
                  <a:srgbClr val="C00000"/>
                </a:solidFill>
                <a:latin typeface="Arial Unicode MS"/>
                <a:cs typeface="Arial Unicode MS"/>
              </a:rPr>
              <a:t>disparo</a:t>
            </a:r>
            <a:endParaRPr lang="es-AR" sz="2800" b="1" dirty="0" smtClean="0">
              <a:solidFill>
                <a:srgbClr val="C00000"/>
              </a:solidFill>
              <a:latin typeface="Arial Unicode MS"/>
              <a:cs typeface="Arial Unicode MS"/>
            </a:endParaRPr>
          </a:p>
          <a:p>
            <a:pPr marL="16666" marR="6666" indent="231649" algn="just">
              <a:spcBef>
                <a:spcPts val="86"/>
              </a:spcBef>
            </a:pP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Hay</a:t>
            </a:r>
            <a:r>
              <a:rPr lang="es-AR" sz="2800" b="1" spc="125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símbolos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para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equipos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conmutación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dispositivos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protección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como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se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muestra</a:t>
            </a:r>
            <a:r>
              <a:rPr lang="es-AR" sz="2800" b="1" spc="131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C00000"/>
                </a:solidFill>
                <a:latin typeface="Arial Unicode MS"/>
                <a:cs typeface="Arial Unicode MS"/>
              </a:rPr>
              <a:t>en</a:t>
            </a:r>
            <a:r>
              <a:rPr lang="es-AR" sz="2800" b="1" spc="263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C00000"/>
                </a:solidFill>
                <a:latin typeface="Arial Unicode MS"/>
                <a:cs typeface="Arial Unicode MS"/>
              </a:rPr>
              <a:t>Figura</a:t>
            </a:r>
            <a:r>
              <a:rPr lang="es-AR" sz="2800" b="1" spc="99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26" dirty="0">
                <a:solidFill>
                  <a:srgbClr val="C00000"/>
                </a:solidFill>
                <a:latin typeface="Arial Unicode MS"/>
                <a:cs typeface="Arial Unicode MS"/>
              </a:rPr>
              <a:t>1.2.</a:t>
            </a:r>
            <a:endParaRPr lang="es-AR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279014" y="13448506"/>
            <a:ext cx="11607653" cy="447717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algn="ctr">
              <a:spcBef>
                <a:spcPts val="131"/>
              </a:spcBef>
            </a:pPr>
            <a:r>
              <a:rPr sz="2800" b="1" spc="-33" dirty="0">
                <a:latin typeface="Arial Unicode MS"/>
                <a:cs typeface="Arial Unicode MS"/>
              </a:rPr>
              <a:t>FIGURA</a:t>
            </a:r>
            <a:r>
              <a:rPr sz="2800" b="1" spc="7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1.2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Símbolos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para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aparamenta</a:t>
            </a:r>
            <a:r>
              <a:rPr sz="2800" b="1" spc="7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y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dispositivos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protección.</a:t>
            </a:r>
            <a:endParaRPr sz="2800" b="1" dirty="0">
              <a:latin typeface="Arial Unicode MS"/>
              <a:cs typeface="Arial Unicode MS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2284412" y="646906"/>
            <a:ext cx="21336000" cy="12420600"/>
            <a:chOff x="7988339" y="3630526"/>
            <a:chExt cx="9678652" cy="6994317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8339" y="3630526"/>
              <a:ext cx="3338790" cy="6853744"/>
            </a:xfrm>
            <a:prstGeom prst="rect">
              <a:avLst/>
            </a:prstGeom>
          </p:spPr>
        </p:pic>
        <p:pic>
          <p:nvPicPr>
            <p:cNvPr id="5" name="object 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10179" y="3660486"/>
              <a:ext cx="3353306" cy="6964357"/>
            </a:xfrm>
            <a:prstGeom prst="rect">
              <a:avLst/>
            </a:prstGeom>
          </p:spPr>
        </p:pic>
        <p:pic>
          <p:nvPicPr>
            <p:cNvPr id="6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25129" y="3645506"/>
              <a:ext cx="3041862" cy="556614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</TotalTime>
  <Words>1306</Words>
  <Application>Microsoft Office PowerPoint</Application>
  <PresentationFormat>Personalizado</PresentationFormat>
  <Paragraphs>141</Paragraphs>
  <Slides>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Wingdings</vt:lpstr>
      <vt:lpstr>Calibri</vt:lpstr>
      <vt:lpstr>Arial Unicode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>Practical Power System and Protective Relays Commissioning, (2019) i-iii. doi:10.1016/B978-0-12-816858-5.00052-6</dc:subject>
  <dc:creator>Marita</dc:creator>
  <cp:lastModifiedBy>Marita</cp:lastModifiedBy>
  <cp:revision>53</cp:revision>
  <dcterms:created xsi:type="dcterms:W3CDTF">2021-12-23T02:22:25Z</dcterms:created>
  <dcterms:modified xsi:type="dcterms:W3CDTF">2023-04-08T12:34:38Z</dcterms:modified>
</cp:coreProperties>
</file>